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0" r:id="rId1"/>
  </p:sldMasterIdLst>
  <p:notesMasterIdLst>
    <p:notesMasterId r:id="rId39"/>
  </p:notesMasterIdLst>
  <p:handoutMasterIdLst>
    <p:handoutMasterId r:id="rId40"/>
  </p:handoutMasterIdLst>
  <p:sldIdLst>
    <p:sldId id="256" r:id="rId2"/>
    <p:sldId id="314" r:id="rId3"/>
    <p:sldId id="317" r:id="rId4"/>
    <p:sldId id="356" r:id="rId5"/>
    <p:sldId id="424" r:id="rId6"/>
    <p:sldId id="426" r:id="rId7"/>
    <p:sldId id="428" r:id="rId8"/>
    <p:sldId id="427" r:id="rId9"/>
    <p:sldId id="429" r:id="rId10"/>
    <p:sldId id="430" r:id="rId11"/>
    <p:sldId id="431" r:id="rId12"/>
    <p:sldId id="432" r:id="rId13"/>
    <p:sldId id="422" r:id="rId14"/>
    <p:sldId id="439" r:id="rId15"/>
    <p:sldId id="434" r:id="rId16"/>
    <p:sldId id="436" r:id="rId17"/>
    <p:sldId id="437" r:id="rId18"/>
    <p:sldId id="435" r:id="rId19"/>
    <p:sldId id="438" r:id="rId20"/>
    <p:sldId id="316" r:id="rId21"/>
    <p:sldId id="440" r:id="rId22"/>
    <p:sldId id="444" r:id="rId23"/>
    <p:sldId id="441" r:id="rId24"/>
    <p:sldId id="442" r:id="rId25"/>
    <p:sldId id="443" r:id="rId26"/>
    <p:sldId id="445" r:id="rId27"/>
    <p:sldId id="358" r:id="rId28"/>
    <p:sldId id="425" r:id="rId29"/>
    <p:sldId id="450" r:id="rId30"/>
    <p:sldId id="447" r:id="rId31"/>
    <p:sldId id="451" r:id="rId32"/>
    <p:sldId id="448" r:id="rId33"/>
    <p:sldId id="449" r:id="rId34"/>
    <p:sldId id="433" r:id="rId35"/>
    <p:sldId id="446" r:id="rId36"/>
    <p:sldId id="408" r:id="rId37"/>
    <p:sldId id="27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9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F6F12-09C8-4A72-ABDE-D6C3BF3E0CB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4E81D-59D0-4D4E-8053-4F2D54FE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3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2924E-C9D5-41C6-991D-31FB9658234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CE745-5655-4E42-A6B2-7D9A35A28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17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7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1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http://www.programmableweb.com/news/44-mapping-apis/2007/05/30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0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2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6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53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https://www.javascripting.com/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definitive source of the best JavaScript libraries, frameworks, and plugins.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6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https://www.javascripting.com/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definitive source of the best JavaScript libraries, frameworks, and plugins.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9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9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9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21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odetic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225001" y="-7129"/>
            <a:ext cx="9369001" cy="6858000"/>
            <a:chOff x="-225001" y="-7129"/>
            <a:chExt cx="9369001" cy="68580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138" y="1905000"/>
              <a:ext cx="5836862" cy="3688381"/>
            </a:xfrm>
            <a:prstGeom prst="ellipse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J:\Backup_HD\^IWRM\Previous Presentation\DatabaseArc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9496"/>
            <a:stretch/>
          </p:blipFill>
          <p:spPr bwMode="auto">
            <a:xfrm rot="21279452">
              <a:off x="-33703" y="216817"/>
              <a:ext cx="6580082" cy="6130230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-225001" y="5029200"/>
              <a:ext cx="7523213" cy="76944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63500"/>
            </a:effectLst>
            <a:scene3d>
              <a:camera prst="perspectiveHeroicExtremeLeftFacing" fov="6000000">
                <a:rot lat="150459" lon="1485592" rev="21345098"/>
              </a:camera>
              <a:lightRig rig="chilly" dir="t"/>
            </a:scene3d>
            <a:sp3d>
              <a:bevelT w="190500" h="381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>
                  <a:ln w="18415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Verdana" pitchFamily="34" charset="0"/>
                  <a:cs typeface="Arial" pitchFamily="34" charset="0"/>
                </a:rPr>
                <a:t>Geodetic Engineering-UGM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895600" y="728578"/>
              <a:ext cx="4724074" cy="4300622"/>
            </a:xfrm>
            <a:prstGeom prst="ellipse">
              <a:avLst/>
            </a:prstGeom>
            <a:solidFill>
              <a:srgbClr val="F2F9FB">
                <a:alpha val="82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9" descr="\\Pcserver\pr\Laser\vls.gif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363954">
              <a:off x="4712770" y="42125"/>
              <a:ext cx="420941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0" y="-7129"/>
              <a:ext cx="425245" cy="6858000"/>
            </a:xfrm>
            <a:prstGeom prst="rect">
              <a:avLst/>
            </a:prstGeom>
            <a:gradFill flip="none" rotWithShape="1">
              <a:gsLst>
                <a:gs pos="50000">
                  <a:schemeClr val="accent1">
                    <a:lumMod val="97000"/>
                    <a:alpha val="65000"/>
                  </a:schemeClr>
                </a:gs>
                <a:gs pos="0">
                  <a:schemeClr val="accent1">
                    <a:lumMod val="75000"/>
                    <a:alpha val="70000"/>
                  </a:schemeClr>
                </a:gs>
                <a:gs pos="100000">
                  <a:schemeClr val="accent1">
                    <a:lumMod val="96000"/>
                    <a:lumOff val="4000"/>
                    <a:alpha val="63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dist="38100" algn="l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245" y="-7129"/>
              <a:ext cx="8718755" cy="6858000"/>
            </a:xfrm>
            <a:prstGeom prst="rect">
              <a:avLst/>
            </a:prstGeom>
            <a:gradFill flip="none" rotWithShape="1">
              <a:gsLst>
                <a:gs pos="0">
                  <a:srgbClr val="F0F4F7">
                    <a:lumMod val="72000"/>
                    <a:lumOff val="28000"/>
                    <a:alpha val="76000"/>
                  </a:srgbClr>
                </a:gs>
                <a:gs pos="73000">
                  <a:schemeClr val="accent5">
                    <a:lumMod val="7000"/>
                    <a:lumOff val="93000"/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1887557" y="4366894"/>
              <a:ext cx="42003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Department of </a:t>
              </a:r>
            </a:p>
            <a:p>
              <a:r>
                <a:rPr lang="en-US" sz="14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GEODETIC ENGINEERING |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Gadjah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Mada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University</a:t>
              </a:r>
              <a:endParaRPr lang="en-US" sz="1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572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http://www.danylaksono.com/sidangpresentasi/images/ugm_icon_12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65" y="6398324"/>
            <a:ext cx="462354" cy="49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556588" y="6431483"/>
            <a:ext cx="218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Gadjah</a:t>
            </a: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Mada</a:t>
            </a: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422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2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85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9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http://www.danylaksono.com/sidangpresentasi/images/ugm_icon_12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995" y="6398324"/>
            <a:ext cx="482099" cy="47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647842" y="6428061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Gadjah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Mada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University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428625" y="1003518"/>
            <a:ext cx="6986588" cy="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858539" y="6414052"/>
            <a:ext cx="128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F5C4855-0154-4FCE-A4D1-A19D8F2F5680}" type="slidenum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pPr algn="ctr"/>
              <a:t>‹#›</a:t>
            </a:fld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4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5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C1A19D7-4DC8-4C3F-8705-4F609157C6C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43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78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pbox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087" y="3573386"/>
            <a:ext cx="8591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dirty="0" err="1">
                <a:ln/>
                <a:solidFill>
                  <a:schemeClr val="accent3"/>
                </a:solidFill>
                <a:latin typeface="Cambria" panose="02040503050406030204" pitchFamily="18" charset="0"/>
              </a:rPr>
              <a:t>Javascript</a:t>
            </a:r>
            <a:r>
              <a:rPr lang="en-US" sz="4800" b="1" dirty="0">
                <a:ln/>
                <a:solidFill>
                  <a:schemeClr val="accent3"/>
                </a:solidFill>
                <a:latin typeface="Cambria" panose="02040503050406030204" pitchFamily="18" charset="0"/>
              </a:rPr>
              <a:t> Map API: </a:t>
            </a:r>
            <a:r>
              <a:rPr lang="en-US" sz="4800" b="1" dirty="0" err="1">
                <a:ln/>
                <a:solidFill>
                  <a:schemeClr val="accent3"/>
                </a:solidFill>
                <a:latin typeface="Cambria" panose="02040503050406030204" pitchFamily="18" charset="0"/>
              </a:rPr>
              <a:t>LeafletJS</a:t>
            </a:r>
            <a:endParaRPr lang="en-US" sz="4800" b="1" dirty="0">
              <a:ln/>
              <a:solidFill>
                <a:schemeClr val="accent3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87" y="4464843"/>
            <a:ext cx="8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Dany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Laksono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1898" y="217805"/>
            <a:ext cx="5985795" cy="935990"/>
            <a:chOff x="267087" y="244699"/>
            <a:chExt cx="5985795" cy="935990"/>
          </a:xfrm>
        </p:grpSpPr>
        <p:pic>
          <p:nvPicPr>
            <p:cNvPr id="6" name="Picture 5" descr="F:\Dokumen PPIDS Agustus 2013\Leaflet PPIDS\LOGO-UGM-BAKU-tnp-back-grou.png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87" y="244699"/>
              <a:ext cx="935990" cy="935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1203077" y="374481"/>
              <a:ext cx="5049805" cy="6226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en-US" b="1" dirty="0" err="1"/>
                <a:t>Jurusan</a:t>
              </a:r>
              <a:r>
                <a:rPr lang="en-US" b="1" dirty="0"/>
                <a:t> </a:t>
              </a:r>
              <a:r>
                <a:rPr lang="en-US" b="1" dirty="0" err="1"/>
                <a:t>Teknik</a:t>
              </a:r>
              <a:r>
                <a:rPr lang="en-US" b="1" dirty="0"/>
                <a:t> </a:t>
              </a:r>
              <a:r>
                <a:rPr lang="en-US" b="1" dirty="0" err="1"/>
                <a:t>Geodesi</a:t>
              </a:r>
              <a:r>
                <a:rPr lang="en-US" b="1" dirty="0"/>
                <a:t> </a:t>
              </a:r>
              <a:r>
                <a:rPr lang="en-US" b="1" dirty="0" err="1"/>
                <a:t>dan</a:t>
              </a:r>
              <a:r>
                <a:rPr lang="en-US" b="1" dirty="0"/>
                <a:t> </a:t>
              </a:r>
              <a:r>
                <a:rPr lang="en-US" b="1" dirty="0" err="1"/>
                <a:t>Geomatika</a:t>
              </a:r>
              <a:endParaRPr lang="en-US" b="1" dirty="0"/>
            </a:p>
            <a:p>
              <a:pPr algn="just"/>
              <a:r>
                <a:rPr lang="en-US" b="1" dirty="0" err="1"/>
                <a:t>Universitas</a:t>
              </a:r>
              <a:r>
                <a:rPr lang="en-US" b="1" dirty="0"/>
                <a:t> </a:t>
              </a:r>
              <a:r>
                <a:rPr lang="en-US" b="1" dirty="0" err="1"/>
                <a:t>Gadjah</a:t>
              </a:r>
              <a:r>
                <a:rPr lang="en-US" b="1" dirty="0"/>
                <a:t> </a:t>
              </a:r>
              <a:r>
                <a:rPr lang="en-US" b="1" dirty="0" err="1"/>
                <a:t>Mada</a:t>
              </a:r>
              <a:r>
                <a:rPr lang="en-US" b="1" dirty="0"/>
                <a:t> Yogyakarta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14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 – </a:t>
            </a:r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ParallaxJS</a:t>
            </a:r>
            <a:endParaRPr lang="en-US" sz="3200" b="1" dirty="0">
              <a:ln/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04429" y="5793992"/>
            <a:ext cx="408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http://matthew.wagerfield.com/parallax/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3" y="1293953"/>
            <a:ext cx="8774750" cy="40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2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644" y="2692446"/>
            <a:ext cx="8292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Javascript</a:t>
            </a:r>
            <a:r>
              <a:rPr lang="en-US" sz="3200" b="1" dirty="0"/>
              <a:t> Libraries</a:t>
            </a:r>
            <a:r>
              <a:rPr lang="en-US" sz="3200" dirty="0"/>
              <a:t> provide wide implementations, serve wide range of purposes to develop a </a:t>
            </a:r>
            <a:r>
              <a:rPr lang="en-US" sz="32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60357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644" y="3124932"/>
            <a:ext cx="8292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What about </a:t>
            </a:r>
            <a:r>
              <a:rPr lang="en-US" sz="3600" b="1" dirty="0"/>
              <a:t>Mapping Library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067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Web Map APIs and JS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Introduction to web map API and  </a:t>
            </a:r>
            <a:r>
              <a:rPr lang="en-US" sz="1800" dirty="0" err="1"/>
              <a:t>javascript</a:t>
            </a:r>
            <a:r>
              <a:rPr lang="en-US" sz="1800" dirty="0"/>
              <a:t>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519" r="2885"/>
          <a:stretch/>
        </p:blipFill>
        <p:spPr>
          <a:xfrm>
            <a:off x="434804" y="0"/>
            <a:ext cx="8709196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34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Web GIS?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38200" y="1295400"/>
            <a:ext cx="77724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07950" indent="0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</a:pPr>
            <a:r>
              <a:rPr lang="en-US" sz="2400" b="1" dirty="0" err="1">
                <a:latin typeface="Cambria" pitchFamily="18" charset="0"/>
              </a:rPr>
              <a:t>Peta</a:t>
            </a:r>
            <a:r>
              <a:rPr lang="en-US" sz="2400" b="1" dirty="0">
                <a:latin typeface="Cambria" pitchFamily="18" charset="0"/>
              </a:rPr>
              <a:t> </a:t>
            </a:r>
            <a:r>
              <a:rPr lang="en-US" sz="2400" b="1" dirty="0" err="1">
                <a:latin typeface="Cambria" pitchFamily="18" charset="0"/>
              </a:rPr>
              <a:t>dapat</a:t>
            </a:r>
            <a:r>
              <a:rPr lang="en-US" sz="2400" b="1" dirty="0">
                <a:latin typeface="Cambria" pitchFamily="18" charset="0"/>
              </a:rPr>
              <a:t> </a:t>
            </a:r>
            <a:r>
              <a:rPr lang="en-US" sz="2400" b="1" dirty="0" err="1">
                <a:latin typeface="Cambria" pitchFamily="18" charset="0"/>
              </a:rPr>
              <a:t>ditampilkan</a:t>
            </a:r>
            <a:r>
              <a:rPr lang="en-US" sz="2400" b="1" dirty="0">
                <a:latin typeface="Cambria" pitchFamily="18" charset="0"/>
              </a:rPr>
              <a:t> di Internet </a:t>
            </a:r>
            <a:r>
              <a:rPr lang="en-US" sz="2400" b="1" dirty="0" err="1">
                <a:latin typeface="Cambria" pitchFamily="18" charset="0"/>
              </a:rPr>
              <a:t>melalui</a:t>
            </a:r>
            <a:r>
              <a:rPr lang="en-US" sz="2400" b="1" dirty="0">
                <a:latin typeface="Cambria" pitchFamily="18" charset="0"/>
              </a:rPr>
              <a:t>: 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ImageMap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/SVG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Map API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Cloud-based Map Services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Map Server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Geoportal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400"/>
              </a:spcBef>
              <a:buClr>
                <a:schemeClr val="tx1"/>
              </a:buClr>
              <a:buSzPct val="68000"/>
              <a:buFont typeface="Wingdings" pitchFamily="2" charset="2"/>
              <a:buChar char="ü"/>
            </a:pPr>
            <a:endParaRPr lang="en-US" sz="2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1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Map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8287" y="1110780"/>
            <a:ext cx="8292589" cy="49934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err="1"/>
              <a:t>Menyediakan</a:t>
            </a:r>
            <a:r>
              <a:rPr lang="en-US" sz="3200" dirty="0"/>
              <a:t> </a:t>
            </a:r>
            <a:r>
              <a:rPr lang="en-US" sz="3200" dirty="0" err="1"/>
              <a:t>layanan</a:t>
            </a:r>
            <a:r>
              <a:rPr lang="en-US" sz="3200" dirty="0"/>
              <a:t> </a:t>
            </a:r>
            <a:r>
              <a:rPr lang="en-US" sz="3200" b="1" dirty="0" err="1"/>
              <a:t>latar</a:t>
            </a:r>
            <a:r>
              <a:rPr lang="en-US" sz="3200" b="1" dirty="0"/>
              <a:t> </a:t>
            </a:r>
            <a:r>
              <a:rPr lang="en-US" sz="3200" b="1" dirty="0" err="1"/>
              <a:t>belakang</a:t>
            </a:r>
            <a:r>
              <a:rPr lang="en-US" sz="3200" b="1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disajikan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online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/>
              <a:t>disajikan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berbagai</a:t>
            </a:r>
            <a:r>
              <a:rPr lang="en-US" sz="3200" dirty="0"/>
              <a:t> </a:t>
            </a:r>
            <a:r>
              <a:rPr lang="en-US" sz="3200" b="1" dirty="0" err="1"/>
              <a:t>jenis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citra</a:t>
            </a:r>
            <a:r>
              <a:rPr lang="en-US" sz="3200" dirty="0"/>
              <a:t> </a:t>
            </a:r>
            <a:r>
              <a:rPr lang="en-US" sz="3200" dirty="0" err="1"/>
              <a:t>satelit</a:t>
            </a:r>
            <a:r>
              <a:rPr lang="en-US" sz="3200" dirty="0"/>
              <a:t>, </a:t>
            </a: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)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b="1" dirty="0" err="1"/>
              <a:t>kartografi</a:t>
            </a:r>
            <a:r>
              <a:rPr lang="en-US" sz="3200" b="1" dirty="0"/>
              <a:t> </a:t>
            </a:r>
            <a:r>
              <a:rPr lang="en-US" sz="3200" dirty="0"/>
              <a:t>yang </a:t>
            </a:r>
            <a:r>
              <a:rPr lang="en-US" sz="3200" dirty="0" err="1"/>
              <a:t>berbeda</a:t>
            </a:r>
            <a:endParaRPr lang="en-US" sz="3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/>
              <a:t>disajikan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b="1" dirty="0"/>
              <a:t>Tile Service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err="1"/>
              <a:t>Terkadang</a:t>
            </a:r>
            <a:r>
              <a:rPr lang="en-US" sz="3200" dirty="0"/>
              <a:t> </a:t>
            </a:r>
            <a:r>
              <a:rPr lang="en-US" sz="3200" dirty="0" err="1"/>
              <a:t>disebut</a:t>
            </a:r>
            <a:r>
              <a:rPr lang="en-US" sz="3200" dirty="0"/>
              <a:t>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/>
              <a:t>Map Tile Service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b="1" dirty="0"/>
              <a:t>Map Tile Provider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err="1"/>
              <a:t>Sebagian</a:t>
            </a:r>
            <a:r>
              <a:rPr lang="en-US" sz="3200" dirty="0"/>
              <a:t>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b="1" dirty="0" err="1"/>
              <a:t>turunan</a:t>
            </a:r>
            <a:r>
              <a:rPr lang="en-US" sz="3200" b="1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map service yang lain (ex. OSM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BingMaps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448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Map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001" y="1163982"/>
            <a:ext cx="8292589" cy="6153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/>
              <a:t>Contoh</a:t>
            </a:r>
            <a:r>
              <a:rPr lang="en-US" sz="3200" dirty="0"/>
              <a:t> Web Map Services: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14624" y="5894359"/>
            <a:ext cx="6429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http://en.wikipedia.org/wiki/Comparison_of_web_map_services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001" y="1881005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Google Maps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Yahoo! Maps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Bing Maps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Open Street Map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ESRI Maps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19076" y="1881005"/>
            <a:ext cx="38565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Stamen Maps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MapQuest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Nokia Here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Apple Maps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Yandex</a:t>
            </a:r>
            <a:r>
              <a:rPr lang="en-US" sz="3200" dirty="0"/>
              <a:t> Maps</a:t>
            </a:r>
          </a:p>
        </p:txBody>
      </p:sp>
    </p:spTree>
    <p:extLst>
      <p:ext uri="{BB962C8B-B14F-4D97-AF65-F5344CB8AC3E}">
        <p14:creationId xmlns:p14="http://schemas.microsoft.com/office/powerpoint/2010/main" val="406586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Map Services - Comparison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001" y="1163981"/>
            <a:ext cx="8292589" cy="742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0" y="1535347"/>
            <a:ext cx="8871208" cy="4143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2175" y="5865408"/>
            <a:ext cx="2981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http://tools.geofabrik.de/mc/</a:t>
            </a:r>
          </a:p>
        </p:txBody>
      </p:sp>
    </p:spTree>
    <p:extLst>
      <p:ext uri="{BB962C8B-B14F-4D97-AF65-F5344CB8AC3E}">
        <p14:creationId xmlns:p14="http://schemas.microsoft.com/office/powerpoint/2010/main" val="37554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Map API and JS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645" y="1147850"/>
            <a:ext cx="8292589" cy="49811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Web Map API</a:t>
            </a:r>
            <a:r>
              <a:rPr lang="en-US" sz="2800" dirty="0"/>
              <a:t>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layanan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tile </a:t>
            </a:r>
            <a:r>
              <a:rPr lang="en-US" sz="2800" dirty="0" err="1"/>
              <a:t>dari</a:t>
            </a:r>
            <a:r>
              <a:rPr lang="en-US" sz="2800" dirty="0"/>
              <a:t> Web Map Service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Dengan</a:t>
            </a:r>
            <a:r>
              <a:rPr lang="en-US" sz="2800" dirty="0"/>
              <a:t> kata lain, Web Map API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b="1" dirty="0" err="1"/>
              <a:t>memanggil</a:t>
            </a:r>
            <a:r>
              <a:rPr lang="en-US" sz="2800" b="1" dirty="0"/>
              <a:t> </a:t>
            </a:r>
            <a:r>
              <a:rPr lang="en-US" sz="2800" dirty="0" err="1"/>
              <a:t>layanan</a:t>
            </a:r>
            <a:r>
              <a:rPr lang="en-US" sz="2800" dirty="0"/>
              <a:t> yang </a:t>
            </a:r>
            <a:r>
              <a:rPr lang="en-US" sz="2800" dirty="0" err="1"/>
              <a:t>menyediakan</a:t>
            </a:r>
            <a:r>
              <a:rPr lang="en-US" sz="2800" dirty="0"/>
              <a:t> background </a:t>
            </a:r>
            <a:r>
              <a:rPr lang="en-US" sz="2800" dirty="0" err="1"/>
              <a:t>peta</a:t>
            </a:r>
            <a:r>
              <a:rPr lang="en-US" sz="2800" dirty="0"/>
              <a:t> (map tiles) </a:t>
            </a:r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b="1" dirty="0" err="1"/>
              <a:t>fungsi-fungsi</a:t>
            </a:r>
            <a:r>
              <a:rPr lang="en-US" sz="2800" b="1" dirty="0"/>
              <a:t> </a:t>
            </a:r>
            <a:r>
              <a:rPr lang="en-US" sz="2800" dirty="0"/>
              <a:t>yang </a:t>
            </a:r>
            <a:r>
              <a:rPr lang="en-US" sz="2800" dirty="0" err="1"/>
              <a:t>mengatur</a:t>
            </a:r>
            <a:r>
              <a:rPr lang="en-US" sz="2800" dirty="0"/>
              <a:t> </a:t>
            </a:r>
            <a:r>
              <a:rPr lang="en-US" sz="2800" b="1" dirty="0" err="1"/>
              <a:t>interaksi</a:t>
            </a:r>
            <a:r>
              <a:rPr lang="en-US" sz="2800" b="1" dirty="0"/>
              <a:t> </a:t>
            </a:r>
            <a:r>
              <a:rPr lang="en-US" sz="2800" b="1" dirty="0" err="1"/>
              <a:t>pengguna</a:t>
            </a:r>
            <a:r>
              <a:rPr lang="en-US" sz="2800" b="1" dirty="0"/>
              <a:t> </a:t>
            </a:r>
            <a:r>
              <a:rPr lang="en-US" sz="2800" b="1" dirty="0" err="1"/>
              <a:t>dengan</a:t>
            </a:r>
            <a:r>
              <a:rPr lang="en-US" sz="2800" b="1" dirty="0"/>
              <a:t> </a:t>
            </a:r>
            <a:r>
              <a:rPr lang="en-US" sz="2800" b="1" dirty="0" err="1"/>
              <a:t>peta</a:t>
            </a:r>
            <a:endParaRPr lang="en-US" sz="2800" b="1" dirty="0"/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Web Map API </a:t>
            </a:r>
            <a:r>
              <a:rPr lang="en-US" sz="2800" dirty="0" err="1"/>
              <a:t>seringkali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b="1" dirty="0" err="1"/>
              <a:t>Javascript</a:t>
            </a:r>
            <a:r>
              <a:rPr lang="en-US" sz="28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93528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Map API/JS Libraries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001" y="1163982"/>
            <a:ext cx="8292589" cy="6153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/>
              <a:t>Contoh</a:t>
            </a:r>
            <a:r>
              <a:rPr lang="en-US" sz="3200" dirty="0"/>
              <a:t> Web Map API: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001" y="1881005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Google Maps API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Yahoo! Maps API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Bing Maps API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OSM </a:t>
            </a:r>
            <a:r>
              <a:rPr lang="en-US" sz="3200" dirty="0" err="1">
                <a:solidFill>
                  <a:srgbClr val="0070C0"/>
                </a:solidFill>
              </a:rPr>
              <a:t>Slippy</a:t>
            </a:r>
            <a:r>
              <a:rPr lang="en-US" sz="3200" dirty="0">
                <a:solidFill>
                  <a:srgbClr val="0070C0"/>
                </a:solidFill>
              </a:rPr>
              <a:t> Map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ESRI </a:t>
            </a:r>
            <a:r>
              <a:rPr lang="en-US" sz="3200" dirty="0" err="1">
                <a:solidFill>
                  <a:srgbClr val="FF0000"/>
                </a:solidFill>
              </a:rPr>
              <a:t>Arcgis</a:t>
            </a:r>
            <a:r>
              <a:rPr lang="en-US" sz="3200" dirty="0">
                <a:solidFill>
                  <a:srgbClr val="FF0000"/>
                </a:solidFill>
              </a:rPr>
              <a:t> API JS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19076" y="1881005"/>
            <a:ext cx="38565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LeafletJS</a:t>
            </a:r>
            <a:endParaRPr lang="en-US" sz="3200" dirty="0">
              <a:solidFill>
                <a:srgbClr val="0070C0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OpenLayers</a:t>
            </a:r>
            <a:endParaRPr lang="en-US" sz="3200" dirty="0">
              <a:solidFill>
                <a:srgbClr val="0070C0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MapboxJS</a:t>
            </a:r>
            <a:endParaRPr lang="en-US" sz="3200" dirty="0">
              <a:solidFill>
                <a:srgbClr val="0070C0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CartoDB</a:t>
            </a:r>
            <a:r>
              <a:rPr lang="en-US" sz="3200" dirty="0">
                <a:solidFill>
                  <a:srgbClr val="0070C0"/>
                </a:solidFill>
              </a:rPr>
              <a:t> API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ModestMaps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8995" y="5873749"/>
            <a:ext cx="6546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http://techslides.com/50-javascript-libraries-and-plugins-for-maps</a:t>
            </a:r>
          </a:p>
        </p:txBody>
      </p:sp>
    </p:spTree>
    <p:extLst>
      <p:ext uri="{BB962C8B-B14F-4D97-AF65-F5344CB8AC3E}">
        <p14:creationId xmlns:p14="http://schemas.microsoft.com/office/powerpoint/2010/main" val="191965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252"/>
          <a:stretch/>
        </p:blipFill>
        <p:spPr>
          <a:xfrm>
            <a:off x="2323086" y="1079372"/>
            <a:ext cx="6820914" cy="52335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0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Daftar</a:t>
            </a:r>
            <a:r>
              <a:rPr lang="en-US" sz="40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isi</a:t>
            </a:r>
            <a:endParaRPr lang="en-US" sz="4000" b="1" dirty="0">
              <a:ln/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367" y="1277255"/>
            <a:ext cx="8243047" cy="4837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Review: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Map APIs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LeafletJS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WebGIS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Features</a:t>
            </a:r>
          </a:p>
          <a:p>
            <a:pPr lvl="1">
              <a:lnSpc>
                <a:spcPct val="150000"/>
              </a:lnSpc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46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" y="726350"/>
            <a:ext cx="8086073" cy="5958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623" y="0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LeafletJS</a:t>
            </a:r>
            <a:endParaRPr lang="en-US" sz="3600" b="1" dirty="0">
              <a:ln/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92991" y="6315673"/>
            <a:ext cx="210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http://leafletjs.com/</a:t>
            </a:r>
          </a:p>
        </p:txBody>
      </p:sp>
    </p:spTree>
    <p:extLst>
      <p:ext uri="{BB962C8B-B14F-4D97-AF65-F5344CB8AC3E}">
        <p14:creationId xmlns:p14="http://schemas.microsoft.com/office/powerpoint/2010/main" val="319064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640" y="222421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OpenLayers</a:t>
            </a:r>
            <a:endParaRPr lang="en-US" sz="3600" b="1" dirty="0">
              <a:ln/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" y="1191811"/>
            <a:ext cx="8567371" cy="44299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21764" y="5962196"/>
            <a:ext cx="2301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http://openlayers.org/</a:t>
            </a:r>
          </a:p>
        </p:txBody>
      </p:sp>
    </p:spTree>
    <p:extLst>
      <p:ext uri="{BB962C8B-B14F-4D97-AF65-F5344CB8AC3E}">
        <p14:creationId xmlns:p14="http://schemas.microsoft.com/office/powerpoint/2010/main" val="303990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71" y="1333099"/>
            <a:ext cx="8154338" cy="4129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640" y="222421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Google Maps API</a:t>
            </a:r>
          </a:p>
        </p:txBody>
      </p:sp>
      <p:sp>
        <p:nvSpPr>
          <p:cNvPr id="5" name="Rectangle 4"/>
          <p:cNvSpPr/>
          <p:nvPr/>
        </p:nvSpPr>
        <p:spPr>
          <a:xfrm>
            <a:off x="2730843" y="5857591"/>
            <a:ext cx="632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https://developers.google.com/maps/documentation/javascript/</a:t>
            </a:r>
          </a:p>
        </p:txBody>
      </p:sp>
    </p:spTree>
    <p:extLst>
      <p:ext uri="{BB962C8B-B14F-4D97-AF65-F5344CB8AC3E}">
        <p14:creationId xmlns:p14="http://schemas.microsoft.com/office/powerpoint/2010/main" val="2037798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640" y="284206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Mapbox</a:t>
            </a:r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JS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6035" y="5981160"/>
            <a:ext cx="4884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https://www.mapbox.com/mapbox.js/api/v2.1.6/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6" y="1069660"/>
            <a:ext cx="7982464" cy="47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640" y="284206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ArcGIS </a:t>
            </a:r>
            <a:r>
              <a:rPr lang="en-US" sz="36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API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1238" y="5966937"/>
            <a:ext cx="4278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https://developers.arcgis.com/javascript/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" y="1319565"/>
            <a:ext cx="8709514" cy="42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7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640" y="284206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Modest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6415898" y="5977917"/>
            <a:ext cx="2893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http://modestmaps.com/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6" y="1144792"/>
            <a:ext cx="6053785" cy="45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7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640" y="284206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Cessium</a:t>
            </a:r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34" y="1094918"/>
            <a:ext cx="7517046" cy="4882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59455" y="5977917"/>
            <a:ext cx="208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http://cesiumjs.org/</a:t>
            </a:r>
          </a:p>
        </p:txBody>
      </p:sp>
    </p:spTree>
    <p:extLst>
      <p:ext uri="{BB962C8B-B14F-4D97-AF65-F5344CB8AC3E}">
        <p14:creationId xmlns:p14="http://schemas.microsoft.com/office/powerpoint/2010/main" val="1571083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LeafletJS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Javascript</a:t>
            </a:r>
            <a:r>
              <a:rPr lang="en-US" dirty="0"/>
              <a:t> map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0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85"/>
            <a:ext cx="9144000" cy="6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9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9" y="840259"/>
            <a:ext cx="8857658" cy="50662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8601" y="5894172"/>
            <a:ext cx="456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http://leafletjs.com/examples/quick-start.html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089" y="227737"/>
            <a:ext cx="480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</a:rPr>
              <a:t>Bagaimana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menggunakan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LeafletJS</a:t>
            </a:r>
            <a:r>
              <a:rPr lang="en-US" sz="24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066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Review: JS Library &amp;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library </a:t>
            </a:r>
            <a:r>
              <a:rPr lang="en-US" dirty="0" err="1"/>
              <a:t>dan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0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3637" y="208738"/>
            <a:ext cx="82925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Gunakan</a:t>
            </a:r>
            <a:r>
              <a:rPr lang="en-US" sz="3600" dirty="0"/>
              <a:t> </a:t>
            </a:r>
            <a:r>
              <a:rPr lang="en-US" sz="3600" dirty="0" err="1"/>
              <a:t>kemampuan</a:t>
            </a:r>
            <a:r>
              <a:rPr lang="en-US" sz="3600" dirty="0"/>
              <a:t> </a:t>
            </a:r>
            <a:r>
              <a:rPr lang="en-US" sz="3600" b="1" dirty="0"/>
              <a:t>Googling </a:t>
            </a:r>
            <a:r>
              <a:rPr lang="en-US" sz="3600" dirty="0"/>
              <a:t>kalian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membuat</a:t>
            </a:r>
            <a:r>
              <a:rPr lang="en-US" sz="3600" dirty="0"/>
              <a:t> </a:t>
            </a:r>
            <a:r>
              <a:rPr lang="en-US" sz="3600" dirty="0" err="1"/>
              <a:t>sebuah</a:t>
            </a:r>
            <a:r>
              <a:rPr lang="en-US" sz="3600" dirty="0"/>
              <a:t> </a:t>
            </a:r>
            <a:r>
              <a:rPr lang="en-US" sz="3600" dirty="0" err="1"/>
              <a:t>halaman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Leaflet JS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ketentuan</a:t>
            </a:r>
            <a:r>
              <a:rPr lang="en-US" sz="3600" dirty="0"/>
              <a:t> </a:t>
            </a:r>
            <a:r>
              <a:rPr lang="en-US" sz="3600" dirty="0" err="1"/>
              <a:t>berikut</a:t>
            </a:r>
            <a:r>
              <a:rPr lang="en-US" sz="3600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443637" y="2362932"/>
            <a:ext cx="82925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dirty="0" err="1"/>
              <a:t>Halaman</a:t>
            </a:r>
            <a:r>
              <a:rPr lang="en-US" sz="2800" dirty="0"/>
              <a:t> </a:t>
            </a:r>
            <a:r>
              <a:rPr lang="en-US" sz="2800" dirty="0" err="1"/>
              <a:t>peta</a:t>
            </a:r>
            <a:r>
              <a:rPr lang="en-US" sz="2800" dirty="0"/>
              <a:t> </a:t>
            </a:r>
            <a:r>
              <a:rPr lang="en-US" sz="2800" b="1" dirty="0" err="1"/>
              <a:t>menampilkan</a:t>
            </a:r>
            <a:r>
              <a:rPr lang="en-US" sz="2800" b="1" dirty="0"/>
              <a:t> </a:t>
            </a:r>
            <a:r>
              <a:rPr lang="en-US" sz="2800" b="1" dirty="0" err="1"/>
              <a:t>peta</a:t>
            </a:r>
            <a:r>
              <a:rPr lang="en-US" sz="2800" b="1" dirty="0"/>
              <a:t> </a:t>
            </a:r>
            <a:r>
              <a:rPr lang="en-US" sz="2800" b="1" dirty="0" err="1"/>
              <a:t>kota</a:t>
            </a:r>
            <a:r>
              <a:rPr lang="en-US" sz="2800" b="1" dirty="0"/>
              <a:t> </a:t>
            </a:r>
            <a:r>
              <a:rPr lang="en-US" sz="2800" b="1" dirty="0" err="1"/>
              <a:t>asal</a:t>
            </a:r>
            <a:r>
              <a:rPr lang="en-US" sz="2800" b="1" dirty="0"/>
              <a:t> </a:t>
            </a:r>
            <a:r>
              <a:rPr lang="en-US" sz="2800" b="1" dirty="0" err="1"/>
              <a:t>anda</a:t>
            </a:r>
            <a:r>
              <a:rPr lang="en-US" sz="2800" b="1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perbesaran</a:t>
            </a:r>
            <a:r>
              <a:rPr lang="en-US" sz="2800" dirty="0"/>
              <a:t> </a:t>
            </a:r>
            <a:r>
              <a:rPr lang="en-US" sz="2800" dirty="0" err="1"/>
              <a:t>antara</a:t>
            </a:r>
            <a:r>
              <a:rPr lang="en-US" sz="2800" dirty="0"/>
              <a:t> 10-15 kali</a:t>
            </a:r>
            <a:endParaRPr lang="en-US" sz="2800" b="1" dirty="0"/>
          </a:p>
          <a:p>
            <a:pPr marL="514350" indent="-514350" algn="just">
              <a:buAutoNum type="arabicPeriod"/>
            </a:pPr>
            <a:r>
              <a:rPr lang="en-US" sz="2800" dirty="0" err="1"/>
              <a:t>Gunakan</a:t>
            </a:r>
            <a:r>
              <a:rPr lang="en-US" sz="2800" dirty="0"/>
              <a:t> </a:t>
            </a:r>
            <a:r>
              <a:rPr lang="en-US" sz="2800" b="1" dirty="0"/>
              <a:t>background tile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OpenStreetMap</a:t>
            </a:r>
            <a:r>
              <a:rPr lang="en-US" sz="2800" dirty="0"/>
              <a:t> (OSM)</a:t>
            </a:r>
          </a:p>
          <a:p>
            <a:pPr marL="514350" indent="-514350" algn="just"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</a:t>
            </a:r>
            <a:r>
              <a:rPr lang="en-US" sz="2800" b="1" dirty="0"/>
              <a:t>Marker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lokasi</a:t>
            </a:r>
            <a:r>
              <a:rPr lang="en-US" sz="2800" dirty="0"/>
              <a:t> </a:t>
            </a:r>
            <a:r>
              <a:rPr lang="en-US" sz="2800" dirty="0" err="1"/>
              <a:t>kota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b="1" dirty="0"/>
              <a:t>Popup </a:t>
            </a:r>
            <a:r>
              <a:rPr lang="en-US" sz="2800" dirty="0" err="1"/>
              <a:t>pada</a:t>
            </a:r>
            <a:r>
              <a:rPr lang="en-US" sz="2800" dirty="0"/>
              <a:t> marker </a:t>
            </a:r>
            <a:r>
              <a:rPr lang="en-US" sz="2800" dirty="0" err="1"/>
              <a:t>berisi</a:t>
            </a:r>
            <a:r>
              <a:rPr lang="en-US" sz="2800" dirty="0"/>
              <a:t> </a:t>
            </a:r>
            <a:r>
              <a:rPr lang="en-US" sz="2800" dirty="0" err="1"/>
              <a:t>nama</a:t>
            </a:r>
            <a:r>
              <a:rPr lang="en-US" sz="2800" dirty="0"/>
              <a:t> </a:t>
            </a:r>
            <a:r>
              <a:rPr lang="en-US" sz="2800" dirty="0" err="1"/>
              <a:t>kota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nama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endParaRPr lang="en-US" sz="2800" dirty="0"/>
          </a:p>
          <a:p>
            <a:pPr marL="514350" indent="-514350" algn="just">
              <a:buFontTx/>
              <a:buAutoNum type="arabicPeriod"/>
            </a:pP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b="1" dirty="0" err="1"/>
              <a:t>kanvas</a:t>
            </a:r>
            <a:r>
              <a:rPr lang="en-US" sz="2800" b="1" dirty="0"/>
              <a:t> </a:t>
            </a:r>
            <a:r>
              <a:rPr lang="en-US" sz="2800" b="1" dirty="0" err="1"/>
              <a:t>peta</a:t>
            </a:r>
            <a:r>
              <a:rPr lang="en-US" sz="2800" b="1" dirty="0"/>
              <a:t> </a:t>
            </a:r>
            <a:r>
              <a:rPr lang="en-US" sz="2800" dirty="0" err="1"/>
              <a:t>bebas</a:t>
            </a:r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b="1" dirty="0" err="1"/>
              <a:t>Unggah</a:t>
            </a:r>
            <a:r>
              <a:rPr lang="en-US" sz="2800" b="1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web hosting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halaman</a:t>
            </a:r>
            <a:r>
              <a:rPr lang="en-US" sz="2800" dirty="0"/>
              <a:t> index</a:t>
            </a:r>
          </a:p>
          <a:p>
            <a:pPr marL="514350" indent="-514350" algn="just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153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7530" y="1750499"/>
            <a:ext cx="700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26D97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map = 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L.map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'map'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setView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51.505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, -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0.09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], 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0968" y="2765849"/>
            <a:ext cx="8563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L.tileLayer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'http://{s}.tiles.mapbox.com/v3/</a:t>
            </a:r>
            <a:r>
              <a:rPr lang="en-US" dirty="0" err="1">
                <a:solidFill>
                  <a:srgbClr val="0066CC"/>
                </a:solidFill>
                <a:latin typeface="inherit"/>
                <a:hlinkClick r:id="rId3"/>
              </a:rPr>
              <a:t>MapID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/{z}/{x}/{y}.</a:t>
            </a:r>
            <a:r>
              <a:rPr lang="en-US" dirty="0" err="1">
                <a:solidFill>
                  <a:srgbClr val="E43E59"/>
                </a:solidFill>
                <a:latin typeface="Consolas" panose="020B0609020204030204" pitchFamily="49" charset="0"/>
              </a:rPr>
              <a:t>png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,{ attribution: 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'Map data &amp;copy’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maxZoom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}).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addTo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(map);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7530" y="4115622"/>
            <a:ext cx="7352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26D97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marker = 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L.marker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51.5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, -</a:t>
            </a:r>
            <a:r>
              <a:rPr lang="en-US" dirty="0">
                <a:solidFill>
                  <a:srgbClr val="00A707"/>
                </a:solidFill>
                <a:latin typeface="Consolas" panose="020B0609020204030204" pitchFamily="49" charset="0"/>
              </a:rPr>
              <a:t>0.09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]).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addTo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(map);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055" y="425446"/>
            <a:ext cx="4888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Basic </a:t>
            </a:r>
            <a:r>
              <a:rPr lang="en-US" sz="3200" b="1" dirty="0" err="1">
                <a:solidFill>
                  <a:schemeClr val="accent1"/>
                </a:solidFill>
              </a:rPr>
              <a:t>LeafletJS</a:t>
            </a:r>
            <a:r>
              <a:rPr lang="en-US" sz="3200" b="1" dirty="0">
                <a:solidFill>
                  <a:schemeClr val="accent1"/>
                </a:solidFill>
              </a:rPr>
              <a:t> Components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055" y="5213184"/>
            <a:ext cx="8879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marker.bindPopup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"&lt;b&gt;Hello world!&lt;/b&gt;&lt;</a:t>
            </a:r>
            <a:r>
              <a:rPr lang="en-US" dirty="0" err="1">
                <a:solidFill>
                  <a:srgbClr val="E43E59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E43E59"/>
                </a:solidFill>
                <a:latin typeface="Consolas" panose="020B0609020204030204" pitchFamily="49" charset="0"/>
              </a:rPr>
              <a:t>&gt;I am a popup."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openPopup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0968" y="1396708"/>
            <a:ext cx="1546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Setup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3898" y="2420054"/>
            <a:ext cx="2226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Tile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3898" y="3764481"/>
            <a:ext cx="112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Marker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055" y="4836169"/>
            <a:ext cx="990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Popup</a:t>
            </a:r>
          </a:p>
        </p:txBody>
      </p:sp>
    </p:spTree>
    <p:extLst>
      <p:ext uri="{BB962C8B-B14F-4D97-AF65-F5344CB8AC3E}">
        <p14:creationId xmlns:p14="http://schemas.microsoft.com/office/powerpoint/2010/main" val="303352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4778" y="313037"/>
            <a:ext cx="8229600" cy="9048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LeafletJS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Features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12" y="3608252"/>
            <a:ext cx="2300931" cy="2589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12" y="1059732"/>
            <a:ext cx="3853458" cy="2437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614" y="1557589"/>
            <a:ext cx="1528764" cy="1504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75" y="1217912"/>
            <a:ext cx="2034490" cy="4387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691" y="3608252"/>
            <a:ext cx="3678572" cy="23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7135" y="452899"/>
            <a:ext cx="8229600" cy="6507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LeafletJS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 Plugins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9" y="1103689"/>
            <a:ext cx="6778583" cy="50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Web GIS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web </a:t>
            </a:r>
            <a:r>
              <a:rPr lang="en-US" dirty="0" err="1"/>
              <a:t>gis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19D7-4DC8-4C3F-8705-4F609157C6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32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0978" y="300680"/>
            <a:ext cx="8229600" cy="9048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Some Features of A Web GIS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793" y="1205555"/>
            <a:ext cx="539785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dirty="0">
                <a:solidFill>
                  <a:srgbClr val="7030A0"/>
                </a:solidFill>
              </a:rPr>
              <a:t>Attribute Query </a:t>
            </a:r>
          </a:p>
          <a:p>
            <a:r>
              <a:rPr lang="en-US" sz="4400" b="1" i="1" dirty="0">
                <a:solidFill>
                  <a:srgbClr val="7030A0"/>
                </a:solidFill>
              </a:rPr>
              <a:t>Spatial Query</a:t>
            </a:r>
          </a:p>
          <a:p>
            <a:r>
              <a:rPr lang="en-US" sz="4400" b="1" i="1" dirty="0" err="1">
                <a:solidFill>
                  <a:srgbClr val="7030A0"/>
                </a:solidFill>
              </a:rPr>
              <a:t>Geolocation</a:t>
            </a:r>
            <a:endParaRPr lang="en-US" sz="4400" b="1" i="1" dirty="0">
              <a:solidFill>
                <a:srgbClr val="7030A0"/>
              </a:solidFill>
            </a:endParaRPr>
          </a:p>
          <a:p>
            <a:r>
              <a:rPr lang="en-US" sz="4400" b="1" i="1" dirty="0">
                <a:solidFill>
                  <a:srgbClr val="7030A0"/>
                </a:solidFill>
              </a:rPr>
              <a:t>Geocoding</a:t>
            </a:r>
          </a:p>
          <a:p>
            <a:r>
              <a:rPr lang="en-US" sz="4400" b="1" i="1" dirty="0">
                <a:solidFill>
                  <a:srgbClr val="7030A0"/>
                </a:solidFill>
              </a:rPr>
              <a:t>Reverse Geocoding</a:t>
            </a:r>
          </a:p>
          <a:p>
            <a:r>
              <a:rPr lang="en-US" sz="4400" b="1" i="1" dirty="0">
                <a:solidFill>
                  <a:srgbClr val="7030A0"/>
                </a:solidFill>
              </a:rPr>
              <a:t>Routing</a:t>
            </a:r>
          </a:p>
          <a:p>
            <a:r>
              <a:rPr lang="en-US" sz="4400" b="1" i="1" dirty="0">
                <a:solidFill>
                  <a:srgbClr val="7030A0"/>
                </a:solidFill>
              </a:rPr>
              <a:t>LBS</a:t>
            </a:r>
          </a:p>
        </p:txBody>
      </p:sp>
    </p:spTree>
    <p:extLst>
      <p:ext uri="{BB962C8B-B14F-4D97-AF65-F5344CB8AC3E}">
        <p14:creationId xmlns:p14="http://schemas.microsoft.com/office/powerpoint/2010/main" val="2378740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33400" y="152400"/>
            <a:ext cx="8229600" cy="9048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Next Week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42" y="3211678"/>
            <a:ext cx="803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Mini Project: </a:t>
            </a:r>
            <a:r>
              <a:rPr lang="en-US" sz="3600" dirty="0" err="1"/>
              <a:t>Membuat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Leaflet JS</a:t>
            </a:r>
          </a:p>
        </p:txBody>
      </p:sp>
    </p:spTree>
    <p:extLst>
      <p:ext uri="{BB962C8B-B14F-4D97-AF65-F5344CB8AC3E}">
        <p14:creationId xmlns:p14="http://schemas.microsoft.com/office/powerpoint/2010/main" val="215186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9673" y="2449965"/>
            <a:ext cx="3420384" cy="1449387"/>
          </a:xfrm>
        </p:spPr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Terima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Kasih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59538"/>
            <a:ext cx="984250" cy="365125"/>
          </a:xfrm>
        </p:spPr>
        <p:txBody>
          <a:bodyPr/>
          <a:lstStyle/>
          <a:p>
            <a:fld id="{6C1A19D7-4DC8-4C3F-8705-4F609157C6CB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9029" y="3534228"/>
            <a:ext cx="9042399" cy="7257"/>
            <a:chOff x="1" y="3490686"/>
            <a:chExt cx="9042399" cy="72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354286" y="3497943"/>
              <a:ext cx="46881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" y="3490686"/>
              <a:ext cx="11080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674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226" y="1478855"/>
            <a:ext cx="84805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Verdana" panose="020B0604030504040204" pitchFamily="34" charset="0"/>
              </a:rPr>
              <a:t>Advanced JavaScript programming (especially the complex handling of browser differences), can often be very difficult and time-consuming to work with.</a:t>
            </a:r>
          </a:p>
          <a:p>
            <a:endParaRPr lang="en-US" sz="2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Verdana" panose="020B0604030504040204" pitchFamily="34" charset="0"/>
              </a:rPr>
              <a:t>To deal with these difficulties, a lot of </a:t>
            </a:r>
            <a:r>
              <a:rPr lang="en-US" sz="2400" b="1" dirty="0">
                <a:solidFill>
                  <a:srgbClr val="333333"/>
                </a:solidFill>
                <a:latin typeface="Verdana" panose="020B0604030504040204" pitchFamily="34" charset="0"/>
              </a:rPr>
              <a:t>JavaScript (helper) libraries</a:t>
            </a:r>
            <a:r>
              <a:rPr lang="en-US" sz="2400" dirty="0">
                <a:solidFill>
                  <a:srgbClr val="333333"/>
                </a:solidFill>
                <a:latin typeface="Verdana" panose="020B0604030504040204" pitchFamily="34" charset="0"/>
              </a:rPr>
              <a:t> have been developed.</a:t>
            </a:r>
          </a:p>
          <a:p>
            <a:endParaRPr lang="en-US" sz="2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Verdana" panose="020B0604030504040204" pitchFamily="34" charset="0"/>
              </a:rPr>
              <a:t>These JavaScript libraries are often called </a:t>
            </a:r>
            <a:r>
              <a:rPr lang="en-US" sz="2400" b="1" dirty="0">
                <a:solidFill>
                  <a:srgbClr val="333333"/>
                </a:solidFill>
                <a:latin typeface="Verdana" panose="020B0604030504040204" pitchFamily="34" charset="0"/>
              </a:rPr>
              <a:t>JavaScript frameworks</a:t>
            </a:r>
            <a:r>
              <a:rPr lang="en-US" sz="2400" dirty="0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591" y="1108155"/>
            <a:ext cx="4170633" cy="5094938"/>
          </a:xfrm>
          <a:prstGeom prst="rect">
            <a:avLst/>
          </a:prstGeom>
        </p:spPr>
        <p:txBody>
          <a:bodyPr wrap="square" numCol="1" spcCol="18288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Manajemen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browser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dan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AJAX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JQuery </a:t>
            </a: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(http://www.w3schools.com/jquery)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Visualisasi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dan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widget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Bootstrap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(getbootstrap.com)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ExtJS</a:t>
            </a: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AngularJS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Pembuatan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Game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Unity3D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Crafty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Pembuatan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grafik</a:t>
            </a:r>
            <a:endParaRPr lang="en-US" sz="1600" b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D3JS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Raphael</a:t>
            </a:r>
          </a:p>
          <a:p>
            <a:pPr lvl="1">
              <a:lnSpc>
                <a:spcPct val="150000"/>
              </a:lnSpc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8189" y="1108155"/>
            <a:ext cx="3919635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WebGL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frameworks (3D)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ThreeJS</a:t>
            </a: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200" i="1" dirty="0">
                <a:solidFill>
                  <a:srgbClr val="333333"/>
                </a:solidFill>
                <a:latin typeface="Verdana" panose="020B0604030504040204" pitchFamily="34" charset="0"/>
              </a:rPr>
              <a:t>(threejs.org)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BabylonJS</a:t>
            </a:r>
            <a:endParaRPr lang="en-US" sz="2800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Animasi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dan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Simulasi</a:t>
            </a: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Fisis</a:t>
            </a:r>
            <a:endParaRPr lang="en-US" sz="1600" b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PhysicsJS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ParallaxJS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KineticJS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ReflectionJS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Verdana" panose="020B0604030504040204" pitchFamily="34" charset="0"/>
              </a:rPr>
              <a:t>Matematika</a:t>
            </a:r>
            <a:endParaRPr lang="en-US" sz="1600" b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MathJS</a:t>
            </a:r>
            <a:endParaRPr lang="en-US" sz="1600" b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333333"/>
                </a:solidFill>
                <a:latin typeface="Verdana" panose="020B0604030504040204" pitchFamily="34" charset="0"/>
              </a:rPr>
              <a:t>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NodeJS</a:t>
            </a: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i="1" dirty="0" err="1">
                <a:solidFill>
                  <a:srgbClr val="333333"/>
                </a:solidFill>
                <a:latin typeface="Verdana" panose="020B0604030504040204" pitchFamily="34" charset="0"/>
              </a:rPr>
              <a:t>Dst</a:t>
            </a:r>
            <a:r>
              <a:rPr lang="en-US" i="1" dirty="0">
                <a:solidFill>
                  <a:srgbClr val="333333"/>
                </a:solidFill>
                <a:latin typeface="Verdana" panose="020B060403050404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endParaRPr lang="en-US" i="1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1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 - JQuery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4" y="1102839"/>
            <a:ext cx="8801899" cy="4661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0650" y="5980102"/>
            <a:ext cx="2040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https://jquery.com/</a:t>
            </a:r>
          </a:p>
        </p:txBody>
      </p:sp>
    </p:spTree>
    <p:extLst>
      <p:ext uri="{BB962C8B-B14F-4D97-AF65-F5344CB8AC3E}">
        <p14:creationId xmlns:p14="http://schemas.microsoft.com/office/powerpoint/2010/main" val="40749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 -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1" y="1348690"/>
            <a:ext cx="8792745" cy="4434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37544" y="5874814"/>
            <a:ext cx="257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16338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 - Unity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2" y="1272909"/>
            <a:ext cx="8766747" cy="41887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31491" y="5847089"/>
            <a:ext cx="2987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http://unity3d.com/showcase</a:t>
            </a:r>
          </a:p>
        </p:txBody>
      </p:sp>
    </p:spTree>
    <p:extLst>
      <p:ext uri="{BB962C8B-B14F-4D97-AF65-F5344CB8AC3E}">
        <p14:creationId xmlns:p14="http://schemas.microsoft.com/office/powerpoint/2010/main" val="67898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24" y="258544"/>
            <a:ext cx="8379200" cy="62896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Javascript</a:t>
            </a:r>
            <a:r>
              <a:rPr lang="en-US" sz="3200" b="1" dirty="0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Library – </a:t>
            </a:r>
            <a:r>
              <a:rPr lang="en-US" sz="3200" b="1" dirty="0" err="1">
                <a:ln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PhysicsJS</a:t>
            </a:r>
            <a:endParaRPr lang="en-US" sz="3200" b="1" dirty="0">
              <a:ln/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8581" y="5980156"/>
            <a:ext cx="36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http://wellcaffeinated.net/PhysicsJS/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9" y="1309816"/>
            <a:ext cx="8632515" cy="40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97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3179</TotalTime>
  <Words>888</Words>
  <Application>Microsoft Office PowerPoint</Application>
  <PresentationFormat>On-screen Show (4:3)</PresentationFormat>
  <Paragraphs>187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Consolas</vt:lpstr>
      <vt:lpstr>inherit</vt:lpstr>
      <vt:lpstr>Verdana</vt:lpstr>
      <vt:lpstr>Wingdings</vt:lpstr>
      <vt:lpstr>Retrospect</vt:lpstr>
      <vt:lpstr>PowerPoint Presentation</vt:lpstr>
      <vt:lpstr>PowerPoint Presentation</vt:lpstr>
      <vt:lpstr>Review: JS Library &amp;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Map APIs and JS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LeafletJS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GIS Features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Purnama Santosa</cp:lastModifiedBy>
  <cp:revision>669</cp:revision>
  <dcterms:created xsi:type="dcterms:W3CDTF">2014-11-25T19:50:00Z</dcterms:created>
  <dcterms:modified xsi:type="dcterms:W3CDTF">2025-03-17T01:32:53Z</dcterms:modified>
</cp:coreProperties>
</file>